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1" r:id="rId2"/>
    <p:sldId id="282" r:id="rId3"/>
    <p:sldId id="283" r:id="rId4"/>
    <p:sldId id="284" r:id="rId5"/>
    <p:sldId id="291" r:id="rId6"/>
    <p:sldId id="285" r:id="rId7"/>
    <p:sldId id="273" r:id="rId8"/>
    <p:sldId id="270" r:id="rId9"/>
    <p:sldId id="286" r:id="rId10"/>
    <p:sldId id="287" r:id="rId11"/>
    <p:sldId id="288" r:id="rId12"/>
    <p:sldId id="289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67" r:id="rId21"/>
    <p:sldId id="272" r:id="rId22"/>
    <p:sldId id="290" r:id="rId23"/>
    <p:sldId id="29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CCCC00"/>
    <a:srgbClr val="00CC0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5737" autoAdjust="0"/>
  </p:normalViewPr>
  <p:slideViewPr>
    <p:cSldViewPr>
      <p:cViewPr>
        <p:scale>
          <a:sx n="90" d="100"/>
          <a:sy n="90" d="100"/>
        </p:scale>
        <p:origin x="-810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76795-320C-453C-BB11-315501E6CAA6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E8A58-6C1F-4F2C-AC90-FA4FE9A76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1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</a:t>
            </a:r>
            <a:r>
              <a:rPr lang="en-US" baseline="0" dirty="0" smtClean="0"/>
              <a:t> why we selected Twitter is that it is very common globally</a:t>
            </a:r>
          </a:p>
          <a:p>
            <a:r>
              <a:rPr lang="en-US" baseline="0" dirty="0" smtClean="0"/>
              <a:t>Because people report their feelings, interests and show their activities, we leveraged those tweets to study some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8A58-6C1F-4F2C-AC90-FA4FE9A76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0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8A58-6C1F-4F2C-AC90-FA4FE9A76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might notice that the number of tweets that we got is smaller than the expected number.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are two ways  to get the tweets: (1) Twitter API (2) </a:t>
            </a:r>
            <a:r>
              <a:rPr lang="en-US" b="1" dirty="0" err="1" smtClean="0"/>
              <a:t>Firehose</a:t>
            </a:r>
            <a:r>
              <a:rPr lang="en-US" b="1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have estimated that using Twitter’s Streaming API users can expect to receive anywhere from 1% of the tweets to over 40% of tweets in near real-time while using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u="sng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firehose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only get part of the data (clustering data)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8A58-6C1F-4F2C-AC90-FA4FE9A76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plotted the geocoded tweets (latitude and longitude) and we mapped them to their corresponding countries</a:t>
            </a:r>
            <a:endParaRPr lang="en-US" dirty="0" smtClean="0"/>
          </a:p>
          <a:p>
            <a:r>
              <a:rPr lang="en-US" dirty="0" smtClean="0"/>
              <a:t>You can</a:t>
            </a:r>
            <a:r>
              <a:rPr lang="en-US" baseline="0" dirty="0" smtClean="0"/>
              <a:t> see that not all of the countries have a lot of tweets may because some countries has banned Twitter e.g. North Korea. Probably, people tweet through VPNs. Also, due to privacy reasons, many users do not reveal their locations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8A58-6C1F-4F2C-AC90-FA4FE9A76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2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8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6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6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3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0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3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1C77A-C00C-4A1D-A354-9AFB3B2D857D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D529-B782-47D5-B233-A9E1CED95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Sensing Global Happiness, Diurnal Rhythms and Topics Through Social Media (Twitter)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WEN610 Environmental Sampling and Data Analysis – Fall </a:t>
            </a:r>
            <a:r>
              <a:rPr lang="en-US" dirty="0" smtClean="0"/>
              <a:t>2014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60" y="3828865"/>
            <a:ext cx="668700" cy="66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415" y="5771705"/>
            <a:ext cx="225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tint val="75000"/>
                  </a:schemeClr>
                </a:solidFill>
              </a:rPr>
              <a:t>Aamena Ali Al </a:t>
            </a:r>
            <a:r>
              <a:rPr lang="it-IT" dirty="0">
                <a:solidFill>
                  <a:schemeClr val="tx1">
                    <a:tint val="75000"/>
                  </a:schemeClr>
                </a:solidFill>
              </a:rPr>
              <a:t>shamsi,</a:t>
            </a:r>
          </a:p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Vahan </a:t>
            </a:r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Babushkin,</a:t>
            </a:r>
          </a:p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Vimitha Manohar</a:t>
            </a:r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Pre-Sampling</a:t>
            </a:r>
            <a:endParaRPr lang="en-US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373371"/>
              </p:ext>
            </p:extLst>
          </p:nvPr>
        </p:nvGraphicFramePr>
        <p:xfrm>
          <a:off x="457200" y="1097280"/>
          <a:ext cx="73152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1219200"/>
                <a:gridCol w="1371600"/>
                <a:gridCol w="1371600"/>
                <a:gridCol w="144780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Sampling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Optimum Sampling (happiness)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168,433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134,404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33,455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46,250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Proportional</a:t>
                      </a:r>
                      <a:r>
                        <a:rPr lang="en-US" baseline="0" dirty="0" smtClean="0"/>
                        <a:t> Sampling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131,795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130,563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57,053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63,129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Collected Samples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204,981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172,293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43,524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48,721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 of</a:t>
                      </a:r>
                      <a:r>
                        <a:rPr lang="en-US" baseline="0" dirty="0" smtClean="0"/>
                        <a:t> Pre-sampling (happiness)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 Deviation after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sampling (happiness)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6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Happiness of nations contribute to their development [3]</a:t>
            </a:r>
          </a:p>
          <a:p>
            <a:r>
              <a:rPr lang="en-US" dirty="0" smtClean="0"/>
              <a:t>Hypothesis 1: Different Strata have different happiness levels</a:t>
            </a:r>
          </a:p>
          <a:p>
            <a:r>
              <a:rPr lang="en-US" dirty="0" smtClean="0"/>
              <a:t>We used a common approach called </a:t>
            </a:r>
            <a:r>
              <a:rPr lang="en-US" dirty="0" err="1" smtClean="0"/>
              <a:t>hedonometer</a:t>
            </a:r>
            <a:r>
              <a:rPr lang="en-US" dirty="0" smtClean="0"/>
              <a:t> to calculate the happiness of countries and therefore strata using collected tweets [4]</a:t>
            </a:r>
          </a:p>
          <a:p>
            <a:pPr lvl="1"/>
            <a:r>
              <a:rPr lang="en-US" dirty="0" smtClean="0"/>
              <a:t>Took the average of each country</a:t>
            </a:r>
          </a:p>
          <a:p>
            <a:pPr lvl="1"/>
            <a:r>
              <a:rPr lang="en-US" dirty="0" smtClean="0"/>
              <a:t>Took the average per stratum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500" dirty="0" smtClean="0"/>
              <a:t>[3] </a:t>
            </a:r>
            <a:r>
              <a:rPr lang="en-US" sz="2500" dirty="0"/>
              <a:t>Leyden, K.M., Goldberg, A., </a:t>
            </a:r>
            <a:r>
              <a:rPr lang="en-US" sz="2500" dirty="0" err="1"/>
              <a:t>Michelbach</a:t>
            </a:r>
            <a:r>
              <a:rPr lang="en-US" sz="2500" dirty="0"/>
              <a:t>, P.: Understanding the pursuit of happiness in ten major cities. Urban </a:t>
            </a:r>
            <a:r>
              <a:rPr lang="en-US" sz="2500" dirty="0" err="1"/>
              <a:t>Aairs</a:t>
            </a:r>
            <a:r>
              <a:rPr lang="en-US" sz="2500" dirty="0"/>
              <a:t> Review 47(6), 861{888 (2011)</a:t>
            </a:r>
          </a:p>
          <a:p>
            <a:r>
              <a:rPr lang="en-US" sz="2400" dirty="0" smtClean="0"/>
              <a:t>[4] </a:t>
            </a:r>
            <a:r>
              <a:rPr lang="en-US" sz="2400" dirty="0" err="1" smtClean="0"/>
              <a:t>Dodds</a:t>
            </a:r>
            <a:r>
              <a:rPr lang="en-US" sz="2400" dirty="0" smtClean="0"/>
              <a:t>, Peter Sheridan, et al. "Temporal patterns of happiness and information in a global social network: </a:t>
            </a:r>
            <a:r>
              <a:rPr lang="en-US" sz="2400" dirty="0" err="1" smtClean="0"/>
              <a:t>Hedonometrics</a:t>
            </a:r>
            <a:r>
              <a:rPr lang="en-US" sz="2400" dirty="0" smtClean="0"/>
              <a:t> and Twitter." </a:t>
            </a:r>
            <a:r>
              <a:rPr lang="en-US" sz="2400" i="1" dirty="0" err="1" smtClean="0"/>
              <a:t>PloS</a:t>
            </a:r>
            <a:r>
              <a:rPr lang="en-US" sz="2400" i="1" dirty="0" smtClean="0"/>
              <a:t> one</a:t>
            </a:r>
            <a:r>
              <a:rPr lang="en-US" sz="2400" dirty="0" smtClean="0"/>
              <a:t> 6.12 (2011): e26752.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01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Happiness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ANOVA Results</a:t>
            </a:r>
          </a:p>
          <a:p>
            <a:pPr lvl="1"/>
            <a:r>
              <a:rPr lang="en-US" sz="2000" dirty="0" smtClean="0"/>
              <a:t>Stratum 1</a:t>
            </a:r>
          </a:p>
          <a:p>
            <a:pPr lvl="1"/>
            <a:r>
              <a:rPr lang="en-US" sz="2000" dirty="0" smtClean="0"/>
              <a:t>Stratum 2</a:t>
            </a:r>
          </a:p>
          <a:p>
            <a:pPr lvl="1"/>
            <a:r>
              <a:rPr lang="en-US" sz="2000" dirty="0" smtClean="0"/>
              <a:t>Stratum 3</a:t>
            </a:r>
          </a:p>
          <a:p>
            <a:pPr lvl="1"/>
            <a:r>
              <a:rPr lang="en-US" sz="2000" dirty="0" smtClean="0"/>
              <a:t>Stratum 4     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We reject hypothesis 1</a:t>
            </a:r>
          </a:p>
          <a:p>
            <a:pPr lvl="2"/>
            <a:r>
              <a:rPr lang="en-US" sz="2000" dirty="0" smtClean="0"/>
              <a:t>Homogeneity within strata</a:t>
            </a:r>
          </a:p>
          <a:p>
            <a:pPr lvl="1"/>
            <a:r>
              <a:rPr lang="en-US" sz="2400" dirty="0"/>
              <a:t>We reject hypothesis 2</a:t>
            </a:r>
          </a:p>
          <a:p>
            <a:pPr lvl="1"/>
            <a:r>
              <a:rPr lang="en-US" sz="2000" dirty="0"/>
              <a:t>Heterogeneity between </a:t>
            </a:r>
            <a:r>
              <a:rPr lang="en-US" sz="2000" dirty="0" smtClean="0"/>
              <a:t>strata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29000"/>
            <a:ext cx="3118953" cy="31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62341" r="63052" b="30803"/>
          <a:stretch/>
        </p:blipFill>
        <p:spPr bwMode="auto">
          <a:xfrm>
            <a:off x="762000" y="6000516"/>
            <a:ext cx="3886200" cy="50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6363" y="556014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null hypothesis</a:t>
            </a:r>
            <a:r>
              <a:rPr lang="en-US" dirty="0"/>
              <a:t> of equal group variances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8" t="29481" r="51056" b="63826"/>
          <a:stretch/>
        </p:blipFill>
        <p:spPr bwMode="auto">
          <a:xfrm>
            <a:off x="2640304" y="1978181"/>
            <a:ext cx="3363561" cy="40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0" t="42219" r="50891" b="51042"/>
          <a:stretch/>
        </p:blipFill>
        <p:spPr bwMode="auto">
          <a:xfrm>
            <a:off x="2640304" y="2384146"/>
            <a:ext cx="3185951" cy="3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54292" r="51921" b="39208"/>
          <a:stretch/>
        </p:blipFill>
        <p:spPr bwMode="auto">
          <a:xfrm>
            <a:off x="2658592" y="2778830"/>
            <a:ext cx="3267456" cy="39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66958" r="50844" b="26542"/>
          <a:stretch/>
        </p:blipFill>
        <p:spPr bwMode="auto">
          <a:xfrm>
            <a:off x="2622016" y="3173963"/>
            <a:ext cx="3402284" cy="3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Hypothesis 2: Different Strata have different Diurnal Rhythms levels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/>
              <a:t>[5] </a:t>
            </a:r>
            <a:r>
              <a:rPr lang="en-US" sz="2000" dirty="0" err="1" smtClean="0"/>
              <a:t>Golder</a:t>
            </a:r>
            <a:r>
              <a:rPr lang="en-US" sz="2000" dirty="0" smtClean="0"/>
              <a:t>, Scott A., and Michael W. Macy. "Diurnal and seasonal mood vary with work, sleep, and </a:t>
            </a:r>
            <a:r>
              <a:rPr lang="en-US" sz="2000" dirty="0" err="1" smtClean="0"/>
              <a:t>daylength</a:t>
            </a:r>
            <a:r>
              <a:rPr lang="en-US" sz="2000" dirty="0" smtClean="0"/>
              <a:t> across diverse cultures." </a:t>
            </a:r>
            <a:r>
              <a:rPr lang="en-US" sz="2000" i="1" dirty="0" smtClean="0"/>
              <a:t>Science</a:t>
            </a:r>
            <a:r>
              <a:rPr lang="en-US" sz="2000" dirty="0" smtClean="0"/>
              <a:t> 333.6051 (2011): 1878-1881.</a:t>
            </a:r>
          </a:p>
          <a:p>
            <a:pPr marL="0" indent="0">
              <a:buNone/>
            </a:pP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0083"/>
            <a:ext cx="6102350" cy="19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09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Diurnal Rhythms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200274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137"/>
              </p:ext>
            </p:extLst>
          </p:nvPr>
        </p:nvGraphicFramePr>
        <p:xfrm>
          <a:off x="5943600" y="4953000"/>
          <a:ext cx="2387601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488"/>
                <a:gridCol w="408489"/>
                <a:gridCol w="316658"/>
                <a:gridCol w="607983"/>
                <a:gridCol w="607983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Groups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Avg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Var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00-6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0.185434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0.019624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0.205185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0.007677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0.285494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0.003413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18-00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0.323886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0.008459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07944"/>
              </p:ext>
            </p:extLst>
          </p:nvPr>
        </p:nvGraphicFramePr>
        <p:xfrm>
          <a:off x="990600" y="4724400"/>
          <a:ext cx="4203700" cy="117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614"/>
                <a:gridCol w="409266"/>
                <a:gridCol w="317260"/>
                <a:gridCol w="609140"/>
                <a:gridCol w="609140"/>
                <a:gridCol w="609140"/>
                <a:gridCol w="60914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ANOVA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Source 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 crit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Between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0.163351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16.67987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2.18E-09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2.665729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Within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35100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2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65815"/>
              </p:ext>
            </p:extLst>
          </p:nvPr>
        </p:nvGraphicFramePr>
        <p:xfrm>
          <a:off x="5867400" y="4800600"/>
          <a:ext cx="2692400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6661"/>
                <a:gridCol w="409093"/>
                <a:gridCol w="608882"/>
                <a:gridCol w="608882"/>
                <a:gridCol w="60888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Groups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Avg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Var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00-6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7.797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10.849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18-00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89258"/>
              </p:ext>
            </p:extLst>
          </p:nvPr>
        </p:nvGraphicFramePr>
        <p:xfrm>
          <a:off x="977900" y="4800600"/>
          <a:ext cx="4203700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614"/>
                <a:gridCol w="409266"/>
                <a:gridCol w="317260"/>
                <a:gridCol w="609140"/>
                <a:gridCol w="609140"/>
                <a:gridCol w="609140"/>
                <a:gridCol w="60914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Source 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 crit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Between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0.163351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16.67987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2.18E-09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2.665729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Within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71600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43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7873"/>
              </p:ext>
            </p:extLst>
          </p:nvPr>
        </p:nvGraphicFramePr>
        <p:xfrm>
          <a:off x="5638800" y="4876800"/>
          <a:ext cx="2705100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/>
                <a:gridCol w="4191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Groups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Variance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00-6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4.92187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0.213994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0.017546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4.696837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0.009097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7.466223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0.324618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0.006387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18-00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0.257177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0.015015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76145"/>
              </p:ext>
            </p:extLst>
          </p:nvPr>
        </p:nvGraphicFramePr>
        <p:xfrm>
          <a:off x="914400" y="4800600"/>
          <a:ext cx="4343400" cy="116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/>
                <a:gridCol w="419100"/>
                <a:gridCol w="419100"/>
                <a:gridCol w="609600"/>
                <a:gridCol w="609600"/>
                <a:gridCol w="609600"/>
                <a:gridCol w="6096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ANOVA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Source 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 crit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Between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0.069096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5.75258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0.001219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2.708186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Within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0.012011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71600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4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54236"/>
              </p:ext>
            </p:extLst>
          </p:nvPr>
        </p:nvGraphicFramePr>
        <p:xfrm>
          <a:off x="533400" y="4705350"/>
          <a:ext cx="5194300" cy="116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67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ANOVA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Source of Variation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 crit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Between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0.398371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0.13279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14.07101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2.6E-07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2.731807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Within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0.679476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1.077847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47738"/>
              </p:ext>
            </p:extLst>
          </p:nvPr>
        </p:nvGraphicFramePr>
        <p:xfrm>
          <a:off x="6019800" y="4800600"/>
          <a:ext cx="2796134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1963"/>
                <a:gridCol w="507429"/>
                <a:gridCol w="608914"/>
                <a:gridCol w="608914"/>
                <a:gridCol w="608914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Groups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Avg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Var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00-6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18-00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47800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2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of Interest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146" y="4019793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Brazil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19600" y="1219200"/>
            <a:ext cx="4638762" cy="2677135"/>
            <a:chOff x="4484914" y="1491734"/>
            <a:chExt cx="4638762" cy="267713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14" y="1676400"/>
              <a:ext cx="4638762" cy="249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599340" y="1491734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Malaysia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0693" y="1201510"/>
            <a:ext cx="4400550" cy="2905063"/>
            <a:chOff x="100693" y="1377769"/>
            <a:chExt cx="4400550" cy="29050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3" y="1562435"/>
              <a:ext cx="4400550" cy="272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2400" y="1377769"/>
              <a:ext cx="2178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United Arab Emirates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32665" y="3907663"/>
            <a:ext cx="4318794" cy="2950337"/>
            <a:chOff x="166120" y="3983863"/>
            <a:chExt cx="4318794" cy="295033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20" y="4090987"/>
              <a:ext cx="4318794" cy="284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81000" y="3983863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Russia</a:t>
              </a:r>
              <a:endParaRPr lang="en-US" dirty="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" y="4287559"/>
            <a:ext cx="4550953" cy="235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6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Twitter has 284 million monthly active </a:t>
            </a:r>
            <a:r>
              <a:rPr lang="en-US" i="1" dirty="0" smtClean="0"/>
              <a:t>users </a:t>
            </a:r>
            <a:r>
              <a:rPr lang="en-US" dirty="0" smtClean="0"/>
              <a:t>[1]</a:t>
            </a:r>
          </a:p>
          <a:p>
            <a:r>
              <a:rPr lang="en-US" dirty="0" smtClean="0"/>
              <a:t>500 million Tweets are sent per day [1]</a:t>
            </a:r>
          </a:p>
          <a:p>
            <a:r>
              <a:rPr lang="en-US" dirty="0" smtClean="0"/>
              <a:t>Social Media could reveal some human activities, emotions and interests</a:t>
            </a:r>
          </a:p>
          <a:p>
            <a:r>
              <a:rPr lang="en-US" dirty="0" smtClean="0"/>
              <a:t>We studied three global variables</a:t>
            </a:r>
          </a:p>
          <a:p>
            <a:pPr lvl="1"/>
            <a:r>
              <a:rPr lang="en-US" dirty="0" smtClean="0"/>
              <a:t>Happiness</a:t>
            </a:r>
          </a:p>
          <a:p>
            <a:pPr lvl="1"/>
            <a:r>
              <a:rPr lang="en-US" dirty="0" smtClean="0"/>
              <a:t>Diurnal Rhythms (number of tweets at different times of the day)</a:t>
            </a:r>
          </a:p>
          <a:p>
            <a:pPr lvl="1"/>
            <a:r>
              <a:rPr lang="en-US" dirty="0" smtClean="0"/>
              <a:t>Topics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[1]https://about.twitter.com/company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792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of Interest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" y="1353570"/>
            <a:ext cx="4384152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1168904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1 Japan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7" y="1713671"/>
            <a:ext cx="4953000" cy="210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23951" y="1143000"/>
            <a:ext cx="207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3 Indonesia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4167188" cy="261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43400" y="3669268"/>
            <a:ext cx="16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4 India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3886249"/>
            <a:ext cx="20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2 Argentina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21198"/>
            <a:ext cx="4432597" cy="256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2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of Interest - words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16890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3951" y="1143000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3669268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3810000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Stratum 2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" y="1858715"/>
            <a:ext cx="4033157" cy="181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" y="4578498"/>
            <a:ext cx="4033157" cy="189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51" y="1649305"/>
            <a:ext cx="4648200" cy="199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71" y="4518784"/>
            <a:ext cx="4719238" cy="195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Purpose:</a:t>
            </a:r>
          </a:p>
          <a:p>
            <a:pPr lvl="2"/>
            <a:r>
              <a:rPr lang="en-US" dirty="0"/>
              <a:t>Find the cheapest way to analyze main socioeconomic </a:t>
            </a:r>
            <a:r>
              <a:rPr lang="en-US" dirty="0" smtClean="0"/>
              <a:t>indices</a:t>
            </a:r>
          </a:p>
          <a:p>
            <a:pPr lvl="1"/>
            <a:r>
              <a:rPr lang="en-US" dirty="0" smtClean="0"/>
              <a:t>Findings</a:t>
            </a:r>
          </a:p>
          <a:p>
            <a:pPr lvl="2"/>
            <a:r>
              <a:rPr lang="en-US" dirty="0" smtClean="0"/>
              <a:t>Human Development Index doesn’t tell much about global patterns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70" y="2507280"/>
            <a:ext cx="8229600" cy="1444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0070C0"/>
                </a:solidFill>
                <a:latin typeface="Adobe Song Std L" pitchFamily="18" charset="-128"/>
                <a:ea typeface="Adobe Song Std L" pitchFamily="18" charset="-128"/>
              </a:rPr>
              <a:t>Thank You</a:t>
            </a:r>
            <a:endParaRPr lang="en-US" sz="7200" dirty="0">
              <a:solidFill>
                <a:srgbClr val="0070C0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708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We clustered countries into 4 strata according to their </a:t>
            </a:r>
            <a:r>
              <a:rPr lang="en-US" sz="11200" dirty="0"/>
              <a:t>human development index (HDI</a:t>
            </a:r>
            <a:r>
              <a:rPr lang="en-US" sz="11200" dirty="0" smtClean="0"/>
              <a:t>) </a:t>
            </a:r>
            <a:r>
              <a:rPr lang="en-US" sz="11200" dirty="0"/>
              <a:t>[2]</a:t>
            </a:r>
          </a:p>
          <a:p>
            <a:pPr lvl="1"/>
            <a:r>
              <a:rPr lang="en-US" sz="9600" dirty="0"/>
              <a:t>HDI itself include many dimensions</a:t>
            </a:r>
          </a:p>
          <a:p>
            <a:pPr lvl="2"/>
            <a:r>
              <a:rPr lang="en-US" sz="9600" dirty="0"/>
              <a:t>Education</a:t>
            </a:r>
          </a:p>
          <a:p>
            <a:pPr lvl="2"/>
            <a:r>
              <a:rPr lang="en-US" sz="9600" dirty="0"/>
              <a:t>Health</a:t>
            </a:r>
          </a:p>
          <a:p>
            <a:pPr lvl="2"/>
            <a:r>
              <a:rPr lang="en-US" sz="9600" dirty="0"/>
              <a:t>and income</a:t>
            </a:r>
          </a:p>
          <a:p>
            <a:r>
              <a:rPr lang="en-US" sz="11200" dirty="0" smtClean="0"/>
              <a:t>We </a:t>
            </a:r>
            <a:r>
              <a:rPr lang="en-US" sz="11200" dirty="0"/>
              <a:t>assume that countries that are similar </a:t>
            </a:r>
            <a:r>
              <a:rPr lang="en-US" sz="11200" dirty="0" smtClean="0"/>
              <a:t>according to the (HDI) share </a:t>
            </a:r>
            <a:r>
              <a:rPr lang="en-US" sz="11200" dirty="0"/>
              <a:t>common patterns measured through social </a:t>
            </a:r>
            <a:r>
              <a:rPr lang="en-US" sz="11200" dirty="0" smtClean="0"/>
              <a:t>media (tweets) </a:t>
            </a:r>
          </a:p>
          <a:p>
            <a:r>
              <a:rPr lang="en-US" sz="11200" dirty="0" smtClean="0"/>
              <a:t>We </a:t>
            </a:r>
            <a:r>
              <a:rPr lang="en-US" sz="11200" dirty="0"/>
              <a:t>assume that </a:t>
            </a:r>
            <a:r>
              <a:rPr lang="en-US" sz="11200" dirty="0" smtClean="0"/>
              <a:t>there is a heterogeneity between countries in terms of the studied variables</a:t>
            </a:r>
            <a:endParaRPr lang="en-US" sz="11200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sz="6200" dirty="0" smtClean="0"/>
              <a:t>[</a:t>
            </a:r>
            <a:r>
              <a:rPr lang="en-US" sz="7200" dirty="0" smtClean="0"/>
              <a:t>2] Malik</a:t>
            </a:r>
            <a:r>
              <a:rPr lang="en-US" sz="7200" dirty="0"/>
              <a:t>, Khalid. "Human development report 2013. The rise of the South: Human progress in a diverse world." </a:t>
            </a:r>
            <a:r>
              <a:rPr lang="en-US" sz="7200" dirty="0" smtClean="0"/>
              <a:t>http://hdr.undp.org/en/global-reports  (</a:t>
            </a:r>
            <a:r>
              <a:rPr lang="en-US" sz="7200" dirty="0"/>
              <a:t>2013).</a:t>
            </a:r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0874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 used K-mean clustering  to make sure that there is homogeneity within a stratum and heterogeneity between strata.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78584"/>
              </p:ext>
            </p:extLst>
          </p:nvPr>
        </p:nvGraphicFramePr>
        <p:xfrm>
          <a:off x="1371600" y="419100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Countries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HDI 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0.83- 0.944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0.731-0.827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0.614-0.722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0.393-0.586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2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Countries clustered by 4 strata</a:t>
            </a:r>
            <a:endParaRPr lang="en-US" dirty="0"/>
          </a:p>
        </p:txBody>
      </p:sp>
      <p:pic>
        <p:nvPicPr>
          <p:cNvPr id="1026" name="Picture 2" descr="J:\Presentation\images\worldMapCl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178309"/>
            <a:ext cx="9418320" cy="565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45981" y="1225155"/>
            <a:ext cx="982298" cy="726375"/>
            <a:chOff x="542926" y="3921825"/>
            <a:chExt cx="982298" cy="726375"/>
          </a:xfrm>
        </p:grpSpPr>
        <p:grpSp>
          <p:nvGrpSpPr>
            <p:cNvPr id="5" name="Group 4"/>
            <p:cNvGrpSpPr/>
            <p:nvPr/>
          </p:nvGrpSpPr>
          <p:grpSpPr>
            <a:xfrm>
              <a:off x="542926" y="3921825"/>
              <a:ext cx="976750" cy="261610"/>
              <a:chOff x="533400" y="3921825"/>
              <a:chExt cx="976750" cy="26161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33400" y="4003805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95750" y="3921825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Stratum 1</a:t>
                </a:r>
                <a:endParaRPr lang="en-US" sz="11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43739" y="4074225"/>
              <a:ext cx="976750" cy="261610"/>
              <a:chOff x="533400" y="3921825"/>
              <a:chExt cx="976750" cy="26161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33400" y="4003805"/>
                <a:ext cx="91440" cy="91440"/>
              </a:xfrm>
              <a:prstGeom prst="rect">
                <a:avLst/>
              </a:prstGeom>
              <a:solidFill>
                <a:srgbClr val="CCFF33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95750" y="3921825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Stratum 2</a:t>
                </a:r>
                <a:endParaRPr lang="en-US" sz="11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46448" y="4234190"/>
              <a:ext cx="976750" cy="261610"/>
              <a:chOff x="529424" y="3921825"/>
              <a:chExt cx="976750" cy="26161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29424" y="4003805"/>
                <a:ext cx="91440" cy="91440"/>
              </a:xfrm>
              <a:prstGeom prst="rect">
                <a:avLst/>
              </a:prstGeom>
              <a:solidFill>
                <a:srgbClr val="00CC0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91774" y="3921825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Stratum 3</a:t>
                </a:r>
                <a:endParaRPr lang="en-US" sz="11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48474" y="4386590"/>
              <a:ext cx="976750" cy="261610"/>
              <a:chOff x="529424" y="3921825"/>
              <a:chExt cx="976750" cy="2616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29424" y="4003805"/>
                <a:ext cx="91440" cy="91440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91774" y="3921825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Stratum 4</a:t>
                </a:r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58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Methods</a:t>
            </a:r>
            <a:endParaRPr lang="en-US" dirty="0"/>
          </a:p>
        </p:txBody>
      </p:sp>
      <p:pic>
        <p:nvPicPr>
          <p:cNvPr id="5" name="Picture 7" descr="http://3.bp.blogspot.com/-0ChsBvEyjC8/UBD99Mo_qXI/AAAAAAAAYUg/qzSIlepaWYM/s1600/ne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/>
          <a:stretch/>
        </p:blipFill>
        <p:spPr bwMode="auto">
          <a:xfrm>
            <a:off x="5473654" y="1159329"/>
            <a:ext cx="3590925" cy="37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66" y="2743420"/>
            <a:ext cx="668700" cy="6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18" y="1899731"/>
            <a:ext cx="668700" cy="66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11" y="2178725"/>
            <a:ext cx="668700" cy="66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17" y="1364675"/>
            <a:ext cx="668700" cy="66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09776"/>
            <a:ext cx="668700" cy="66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3" y="3278476"/>
            <a:ext cx="668700" cy="66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76" y="3278476"/>
            <a:ext cx="668700" cy="668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67" y="2150194"/>
            <a:ext cx="668700" cy="668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23" y="3779923"/>
            <a:ext cx="668700" cy="668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54736" y="3460507"/>
            <a:ext cx="1066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Cluster Sampling</a:t>
            </a:r>
          </a:p>
          <a:p>
            <a:r>
              <a:rPr lang="en-US" b="1" dirty="0" smtClean="0"/>
              <a:t>(30 days)</a:t>
            </a:r>
            <a:endParaRPr lang="en-US" b="1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4769281" y="2609775"/>
            <a:ext cx="1191986" cy="33434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0067" y="3300845"/>
            <a:ext cx="214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Systematic Sampling (6 days)</a:t>
            </a:r>
            <a:endParaRPr lang="en-US" b="1" dirty="0"/>
          </a:p>
        </p:txBody>
      </p:sp>
      <p:pic>
        <p:nvPicPr>
          <p:cNvPr id="35" name="Picture 9" descr="http://s1.ibtimes.com/sites/www.ibtimes.com/files/styles/v2_article_large/public/2013/12/31/calendar_holyday_2014_hd_wallpapers.jpg?itok=PA27WxI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73387" r="34215" b="3826"/>
          <a:stretch/>
        </p:blipFill>
        <p:spPr bwMode="auto">
          <a:xfrm>
            <a:off x="152354" y="1699025"/>
            <a:ext cx="4416425" cy="15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1328464" y="2616670"/>
            <a:ext cx="202520" cy="16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43596" y="2801727"/>
            <a:ext cx="202520" cy="14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30984" y="3008555"/>
            <a:ext cx="202520" cy="126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09854" y="2616670"/>
            <a:ext cx="202520" cy="126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06288" y="2423879"/>
            <a:ext cx="197078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008086" y="2627555"/>
            <a:ext cx="202520" cy="174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08086" y="2451093"/>
            <a:ext cx="40504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98326" y="2627555"/>
            <a:ext cx="40504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1802029" y="3951060"/>
            <a:ext cx="660781" cy="33434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442333" y="4906276"/>
            <a:ext cx="351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Stratified Sampling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34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Schematic diagram of </a:t>
            </a:r>
            <a:r>
              <a:rPr lang="en-US" dirty="0" smtClean="0"/>
              <a:t>stratified sampling </a:t>
            </a:r>
            <a:r>
              <a:rPr lang="en-US" dirty="0"/>
              <a:t>procedure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6576" y="1488121"/>
            <a:ext cx="8817611" cy="4248753"/>
            <a:chOff x="0" y="0"/>
            <a:chExt cx="9890494" cy="4584790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890494" cy="4584790"/>
              <a:chOff x="0" y="0"/>
              <a:chExt cx="9890494" cy="458479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3314700"/>
                <a:ext cx="2420619" cy="1246485"/>
                <a:chOff x="0" y="9525"/>
                <a:chExt cx="2420619" cy="1246485"/>
              </a:xfrm>
            </p:grpSpPr>
            <p:grpSp>
              <p:nvGrpSpPr>
                <p:cNvPr id="143" name="Group 142"/>
                <p:cNvGrpSpPr>
                  <a:grpSpLocks noChangeAspect="1"/>
                </p:cNvGrpSpPr>
                <p:nvPr/>
              </p:nvGrpSpPr>
              <p:grpSpPr>
                <a:xfrm>
                  <a:off x="1276350" y="290817"/>
                  <a:ext cx="1144269" cy="965193"/>
                  <a:chOff x="0" y="247650"/>
                  <a:chExt cx="1790504" cy="1510381"/>
                </a:xfrm>
              </p:grpSpPr>
              <p:sp>
                <p:nvSpPr>
                  <p:cNvPr id="164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900" y="800100"/>
                    <a:ext cx="407263" cy="2754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 dirty="0" smtClean="0">
                        <a:effectLst/>
                        <a:latin typeface="Calibri"/>
                        <a:ea typeface="Calibri"/>
                        <a:cs typeface="Times New Roman"/>
                      </a:rPr>
                      <a:t>…</a:t>
                    </a:r>
                    <a:endParaRPr lang="en-US" sz="1100" dirty="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0" y="247650"/>
                    <a:ext cx="1790504" cy="1510381"/>
                    <a:chOff x="0" y="0"/>
                    <a:chExt cx="1790504" cy="1510381"/>
                  </a:xfrm>
                </p:grpSpPr>
                <p:sp>
                  <p:nvSpPr>
                    <p:cNvPr id="166" name="Right Brace 165"/>
                    <p:cNvSpPr/>
                    <p:nvPr/>
                  </p:nvSpPr>
                  <p:spPr>
                    <a:xfrm rot="5400000">
                      <a:off x="762000" y="314325"/>
                      <a:ext cx="241935" cy="1613535"/>
                    </a:xfrm>
                    <a:prstGeom prst="rightBrace">
                      <a:avLst>
                        <a:gd name="adj1" fmla="val 59750"/>
                        <a:gd name="adj2" fmla="val 4886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6805" y="1234902"/>
                      <a:ext cx="673165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tweets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168" name="Group 167"/>
                    <p:cNvGrpSpPr/>
                    <p:nvPr/>
                  </p:nvGrpSpPr>
                  <p:grpSpPr>
                    <a:xfrm>
                      <a:off x="0" y="0"/>
                      <a:ext cx="895154" cy="981075"/>
                      <a:chOff x="0" y="0"/>
                      <a:chExt cx="895154" cy="981075"/>
                    </a:xfrm>
                  </p:grpSpPr>
                  <p:grpSp>
                    <p:nvGrpSpPr>
                      <p:cNvPr id="175" name="Group 174"/>
                      <p:cNvGrpSpPr/>
                      <p:nvPr/>
                    </p:nvGrpSpPr>
                    <p:grpSpPr>
                      <a:xfrm>
                        <a:off x="266700" y="0"/>
                        <a:ext cx="628454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178" name="Straight Connector 177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Connector 178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pic>
                    <p:nvPicPr>
                      <p:cNvPr id="176" name="Picture 175" descr="J:\Presentation\images\Twitter_logo_blue.png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23900"/>
                        <a:ext cx="285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77" name="Picture 176" descr="J:\Presentation\images\Twitter_logo_blue.png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742950"/>
                        <a:ext cx="285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169" name="Group 168"/>
                    <p:cNvGrpSpPr/>
                    <p:nvPr/>
                  </p:nvGrpSpPr>
                  <p:grpSpPr>
                    <a:xfrm flipH="1">
                      <a:off x="895350" y="0"/>
                      <a:ext cx="895154" cy="981075"/>
                      <a:chOff x="0" y="0"/>
                      <a:chExt cx="895154" cy="981075"/>
                    </a:xfrm>
                  </p:grpSpPr>
                  <p:grpSp>
                    <p:nvGrpSpPr>
                      <p:cNvPr id="170" name="Group 169"/>
                      <p:cNvGrpSpPr/>
                      <p:nvPr/>
                    </p:nvGrpSpPr>
                    <p:grpSpPr>
                      <a:xfrm>
                        <a:off x="266700" y="0"/>
                        <a:ext cx="628454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173" name="Straight Connector 172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Straight Connector 173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pic>
                    <p:nvPicPr>
                      <p:cNvPr id="171" name="Picture 170" descr="J:\Presentation\images\Twitter_logo_blue.png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0" y="723900"/>
                        <a:ext cx="285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72" name="Picture 171" descr="J:\Presentation\images\Twitter_logo_blue.png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352425" y="742950"/>
                        <a:ext cx="285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grpSp>
              <p:nvGrpSpPr>
                <p:cNvPr id="144" name="Group 143"/>
                <p:cNvGrpSpPr/>
                <p:nvPr/>
              </p:nvGrpSpPr>
              <p:grpSpPr>
                <a:xfrm>
                  <a:off x="0" y="9525"/>
                  <a:ext cx="1400175" cy="1246483"/>
                  <a:chOff x="0" y="9525"/>
                  <a:chExt cx="1400175" cy="1246483"/>
                </a:xfrm>
              </p:grpSpPr>
              <p:grpSp>
                <p:nvGrpSpPr>
                  <p:cNvPr id="145" name="Group 144"/>
                  <p:cNvGrpSpPr>
                    <a:grpSpLocks noChangeAspect="1"/>
                  </p:cNvGrpSpPr>
                  <p:nvPr/>
                </p:nvGrpSpPr>
                <p:grpSpPr>
                  <a:xfrm>
                    <a:off x="0" y="23506"/>
                    <a:ext cx="1144269" cy="1232502"/>
                    <a:chOff x="0" y="-170652"/>
                    <a:chExt cx="1790504" cy="1928680"/>
                  </a:xfrm>
                </p:grpSpPr>
                <p:sp>
                  <p:nvSpPr>
                    <p:cNvPr id="147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3900" y="800100"/>
                      <a:ext cx="407263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…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148" name="Group 147"/>
                    <p:cNvGrpSpPr/>
                    <p:nvPr/>
                  </p:nvGrpSpPr>
                  <p:grpSpPr>
                    <a:xfrm>
                      <a:off x="0" y="247650"/>
                      <a:ext cx="1790504" cy="1510378"/>
                      <a:chOff x="0" y="0"/>
                      <a:chExt cx="1790504" cy="1510378"/>
                    </a:xfrm>
                  </p:grpSpPr>
                  <p:sp>
                    <p:nvSpPr>
                      <p:cNvPr id="150" name="Right Brace 149"/>
                      <p:cNvSpPr/>
                      <p:nvPr/>
                    </p:nvSpPr>
                    <p:spPr>
                      <a:xfrm rot="5400000">
                        <a:off x="762000" y="314325"/>
                        <a:ext cx="241935" cy="1613535"/>
                      </a:xfrm>
                      <a:prstGeom prst="rightBrace">
                        <a:avLst>
                          <a:gd name="adj1" fmla="val 59750"/>
                          <a:gd name="adj2" fmla="val 4886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" name="Text Box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97846" y="1234900"/>
                        <a:ext cx="677697" cy="27547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>
                          <a:lnSpc>
                            <a:spcPct val="115000"/>
                          </a:lnSpc>
                          <a:spcAft>
                            <a:spcPts val="1000"/>
                          </a:spcAft>
                        </a:pPr>
                        <a:r>
                          <a:rPr lang="en-US" sz="900" dirty="0">
                            <a:effectLst/>
                            <a:latin typeface="Calibri"/>
                            <a:ea typeface="Calibri"/>
                            <a:cs typeface="Times New Roman"/>
                          </a:rPr>
                          <a:t>tweets</a:t>
                        </a:r>
                        <a:endParaRPr lang="en-US" sz="1100" dirty="0">
                          <a:effectLst/>
                          <a:latin typeface="Calibri"/>
                          <a:ea typeface="Calibri"/>
                          <a:cs typeface="Times New Roman"/>
                        </a:endParaRPr>
                      </a:p>
                    </p:txBody>
                  </p:sp>
                  <p:grpSp>
                    <p:nvGrpSpPr>
                      <p:cNvPr id="152" name="Group 151"/>
                      <p:cNvGrpSpPr/>
                      <p:nvPr/>
                    </p:nvGrpSpPr>
                    <p:grpSpPr>
                      <a:xfrm>
                        <a:off x="0" y="0"/>
                        <a:ext cx="895154" cy="981075"/>
                        <a:chOff x="0" y="0"/>
                        <a:chExt cx="895154" cy="981075"/>
                      </a:xfrm>
                    </p:grpSpPr>
                    <p:grpSp>
                      <p:nvGrpSpPr>
                        <p:cNvPr id="159" name="Group 158"/>
                        <p:cNvGrpSpPr/>
                        <p:nvPr/>
                      </p:nvGrpSpPr>
                      <p:grpSpPr>
                        <a:xfrm>
                          <a:off x="266700" y="0"/>
                          <a:ext cx="628454" cy="695325"/>
                          <a:chOff x="300116" y="-97348"/>
                          <a:chExt cx="628640" cy="695606"/>
                        </a:xfrm>
                      </p:grpSpPr>
                      <p:cxnSp>
                        <p:nvCxnSpPr>
                          <p:cNvPr id="162" name="Straight Connector 161"/>
                          <p:cNvCxnSpPr/>
                          <p:nvPr/>
                        </p:nvCxnSpPr>
                        <p:spPr>
                          <a:xfrm flipH="1">
                            <a:off x="300116" y="-97348"/>
                            <a:ext cx="628640" cy="69206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/>
                          <p:cNvCxnSpPr/>
                          <p:nvPr/>
                        </p:nvCxnSpPr>
                        <p:spPr>
                          <a:xfrm flipH="1">
                            <a:off x="614535" y="-97348"/>
                            <a:ext cx="314221" cy="695606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160" name="Picture 159" descr="J:\Presentation\images\Twitter_logo_blu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723900"/>
                          <a:ext cx="285750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61" name="Picture 160" descr="J:\Presentation\images\Twitter_logo_blu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425" y="742950"/>
                          <a:ext cx="285750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153" name="Group 152"/>
                      <p:cNvGrpSpPr/>
                      <p:nvPr/>
                    </p:nvGrpSpPr>
                    <p:grpSpPr>
                      <a:xfrm flipH="1">
                        <a:off x="895350" y="0"/>
                        <a:ext cx="895154" cy="981075"/>
                        <a:chOff x="0" y="0"/>
                        <a:chExt cx="895154" cy="981075"/>
                      </a:xfrm>
                    </p:grpSpPr>
                    <p:grpSp>
                      <p:nvGrpSpPr>
                        <p:cNvPr id="154" name="Group 153"/>
                        <p:cNvGrpSpPr/>
                        <p:nvPr/>
                      </p:nvGrpSpPr>
                      <p:grpSpPr>
                        <a:xfrm>
                          <a:off x="266700" y="0"/>
                          <a:ext cx="628454" cy="695325"/>
                          <a:chOff x="300116" y="-97348"/>
                          <a:chExt cx="628640" cy="695606"/>
                        </a:xfrm>
                      </p:grpSpPr>
                      <p:cxnSp>
                        <p:nvCxnSpPr>
                          <p:cNvPr id="157" name="Straight Connector 156"/>
                          <p:cNvCxnSpPr/>
                          <p:nvPr/>
                        </p:nvCxnSpPr>
                        <p:spPr>
                          <a:xfrm flipH="1">
                            <a:off x="300116" y="-97348"/>
                            <a:ext cx="628640" cy="69206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/>
                          <p:cNvCxnSpPr/>
                          <p:nvPr/>
                        </p:nvCxnSpPr>
                        <p:spPr>
                          <a:xfrm flipH="1">
                            <a:off x="614535" y="-97348"/>
                            <a:ext cx="314221" cy="695606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155" name="Picture 154" descr="J:\Presentation\images\Twitter_logo_blu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0" y="723900"/>
                          <a:ext cx="285750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56" name="Picture 155" descr="J:\Presentation\images\Twitter_logo_blue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352425" y="742950"/>
                          <a:ext cx="285750" cy="23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9" name="Text Box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78852" y="-170652"/>
                          <a:ext cx="1372773" cy="6190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𝒄𝒐𝒖𝒏𝒕𝒓𝒚</m:t>
                                    </m:r>
                                  </m:e>
                                  <m:sub>
                                    <m:r>
                                      <a:rPr lang="en-US" sz="1200" b="1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200" b="1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49" name="Text Box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78852" y="-170652"/>
                          <a:ext cx="1372773" cy="619044"/>
                        </a:xfrm>
                        <a:prstGeom prst="rect">
                          <a:avLst/>
                        </a:prstGeom>
                        <a:blipFill rotWithShape="1">
                          <a:blip r:embed="rId3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46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7750" y="9525"/>
                    <a:ext cx="35242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>
                        <a:effectLst/>
                        <a:latin typeface="Calibri"/>
                        <a:ea typeface="Calibri"/>
                        <a:cs typeface="Times New Roman"/>
                      </a:rPr>
                      <a:t>……</a:t>
                    </a:r>
                    <a:endParaRPr lang="en-US" sz="110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2572823" y="3305175"/>
                <a:ext cx="2307521" cy="1267599"/>
                <a:chOff x="48698" y="0"/>
                <a:chExt cx="2307521" cy="1267599"/>
              </a:xfrm>
            </p:grpSpPr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>
                  <a:off x="1325048" y="290817"/>
                  <a:ext cx="1031171" cy="976782"/>
                  <a:chOff x="76200" y="247650"/>
                  <a:chExt cx="1613535" cy="1528516"/>
                </a:xfrm>
              </p:grpSpPr>
              <p:sp>
                <p:nvSpPr>
                  <p:cNvPr id="127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900" y="800100"/>
                    <a:ext cx="407263" cy="2754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 dirty="0" smtClean="0">
                        <a:effectLst/>
                        <a:latin typeface="Calibri"/>
                        <a:ea typeface="Calibri"/>
                        <a:cs typeface="Times New Roman"/>
                      </a:rPr>
                      <a:t>…</a:t>
                    </a:r>
                    <a:endParaRPr lang="en-US" sz="1100" dirty="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76200" y="247650"/>
                    <a:ext cx="1613535" cy="1528516"/>
                    <a:chOff x="76200" y="0"/>
                    <a:chExt cx="1613535" cy="1528516"/>
                  </a:xfrm>
                </p:grpSpPr>
                <p:sp>
                  <p:nvSpPr>
                    <p:cNvPr id="129" name="Right Brace 128"/>
                    <p:cNvSpPr/>
                    <p:nvPr/>
                  </p:nvSpPr>
                  <p:spPr>
                    <a:xfrm rot="5400000">
                      <a:off x="762000" y="314325"/>
                      <a:ext cx="241935" cy="1613535"/>
                    </a:xfrm>
                    <a:prstGeom prst="rightBrace">
                      <a:avLst>
                        <a:gd name="adj1" fmla="val 59750"/>
                        <a:gd name="adj2" fmla="val 4886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69478" y="1253037"/>
                      <a:ext cx="716105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tweets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266701" y="0"/>
                      <a:ext cx="628455" cy="695325"/>
                      <a:chOff x="300116" y="-97348"/>
                      <a:chExt cx="628640" cy="695606"/>
                    </a:xfrm>
                  </p:grpSpPr>
                  <p:cxnSp>
                    <p:nvCxnSpPr>
                      <p:cNvPr id="141" name="Straight Connector 140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Connector 141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3" name="Group 132"/>
                    <p:cNvGrpSpPr/>
                    <p:nvPr/>
                  </p:nvGrpSpPr>
                  <p:grpSpPr>
                    <a:xfrm flipH="1">
                      <a:off x="895350" y="0"/>
                      <a:ext cx="628455" cy="695325"/>
                      <a:chOff x="300116" y="-97348"/>
                      <a:chExt cx="628640" cy="695606"/>
                    </a:xfrm>
                  </p:grpSpPr>
                  <p:cxnSp>
                    <p:nvCxnSpPr>
                      <p:cNvPr id="136" name="Straight Connector 135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Straight Connector 136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48698" y="0"/>
                  <a:ext cx="1351477" cy="1256009"/>
                  <a:chOff x="48698" y="0"/>
                  <a:chExt cx="1351477" cy="1256009"/>
                </a:xfrm>
              </p:grpSpPr>
              <p:grpSp>
                <p:nvGrpSpPr>
                  <p:cNvPr id="109" name="Group 108"/>
                  <p:cNvGrpSpPr>
                    <a:grpSpLocks noChangeAspect="1"/>
                  </p:cNvGrpSpPr>
                  <p:nvPr/>
                </p:nvGrpSpPr>
                <p:grpSpPr>
                  <a:xfrm>
                    <a:off x="48698" y="290817"/>
                    <a:ext cx="1031171" cy="965192"/>
                    <a:chOff x="76200" y="247650"/>
                    <a:chExt cx="1613535" cy="1510378"/>
                  </a:xfrm>
                </p:grpSpPr>
                <p:sp>
                  <p:nvSpPr>
                    <p:cNvPr id="111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3900" y="800100"/>
                      <a:ext cx="407263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…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112" name="Group 111"/>
                    <p:cNvGrpSpPr/>
                    <p:nvPr/>
                  </p:nvGrpSpPr>
                  <p:grpSpPr>
                    <a:xfrm>
                      <a:off x="76200" y="247650"/>
                      <a:ext cx="1613535" cy="1510378"/>
                      <a:chOff x="76200" y="0"/>
                      <a:chExt cx="1613535" cy="1510378"/>
                    </a:xfrm>
                  </p:grpSpPr>
                  <p:sp>
                    <p:nvSpPr>
                      <p:cNvPr id="113" name="Right Brace 112"/>
                      <p:cNvSpPr/>
                      <p:nvPr/>
                    </p:nvSpPr>
                    <p:spPr>
                      <a:xfrm rot="5400000">
                        <a:off x="762000" y="314325"/>
                        <a:ext cx="241935" cy="1613535"/>
                      </a:xfrm>
                      <a:prstGeom prst="rightBrace">
                        <a:avLst>
                          <a:gd name="adj1" fmla="val 59750"/>
                          <a:gd name="adj2" fmla="val 4886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Text Box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40300" y="1234900"/>
                        <a:ext cx="673165" cy="27547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>
                          <a:lnSpc>
                            <a:spcPct val="115000"/>
                          </a:lnSpc>
                          <a:spcAft>
                            <a:spcPts val="1000"/>
                          </a:spcAft>
                        </a:pPr>
                        <a:r>
                          <a:rPr lang="en-US" sz="900" dirty="0">
                            <a:effectLst/>
                            <a:latin typeface="Calibri"/>
                            <a:ea typeface="Calibri"/>
                            <a:cs typeface="Times New Roman"/>
                          </a:rPr>
                          <a:t>tweets</a:t>
                        </a:r>
                        <a:endParaRPr lang="en-US" sz="1100" dirty="0">
                          <a:effectLst/>
                          <a:latin typeface="Calibri"/>
                          <a:ea typeface="Calibri"/>
                          <a:cs typeface="Times New Roman"/>
                        </a:endParaRPr>
                      </a:p>
                    </p:txBody>
                  </p:sp>
                  <p:grpSp>
                    <p:nvGrpSpPr>
                      <p:cNvPr id="122" name="Group 121"/>
                      <p:cNvGrpSpPr/>
                      <p:nvPr/>
                    </p:nvGrpSpPr>
                    <p:grpSpPr>
                      <a:xfrm>
                        <a:off x="266701" y="0"/>
                        <a:ext cx="628455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125" name="Straight Connector 124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Straight Connector 125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7" name="Group 116"/>
                      <p:cNvGrpSpPr/>
                      <p:nvPr/>
                    </p:nvGrpSpPr>
                    <p:grpSpPr>
                      <a:xfrm flipH="1">
                        <a:off x="895350" y="0"/>
                        <a:ext cx="628455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120" name="Straight Connector 119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1" name="Straight Connector 120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10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7750" y="0"/>
                    <a:ext cx="35242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>
                        <a:effectLst/>
                        <a:latin typeface="Calibri"/>
                        <a:ea typeface="Calibri"/>
                        <a:cs typeface="Times New Roman"/>
                      </a:rPr>
                      <a:t>……</a:t>
                    </a:r>
                    <a:endParaRPr lang="en-US" sz="110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5115998" y="3305175"/>
                <a:ext cx="2307521" cy="1270110"/>
                <a:chOff x="48698" y="0"/>
                <a:chExt cx="2307521" cy="1270110"/>
              </a:xfrm>
            </p:grpSpPr>
            <p:grpSp>
              <p:nvGrpSpPr>
                <p:cNvPr id="71" name="Group 70"/>
                <p:cNvGrpSpPr>
                  <a:grpSpLocks noChangeAspect="1"/>
                </p:cNvGrpSpPr>
                <p:nvPr/>
              </p:nvGrpSpPr>
              <p:grpSpPr>
                <a:xfrm>
                  <a:off x="1325048" y="290817"/>
                  <a:ext cx="1031171" cy="979293"/>
                  <a:chOff x="76200" y="247650"/>
                  <a:chExt cx="1613535" cy="1532446"/>
                </a:xfrm>
              </p:grpSpPr>
              <p:sp>
                <p:nvSpPr>
                  <p:cNvPr id="91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900" y="800100"/>
                    <a:ext cx="407263" cy="2754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 dirty="0" smtClean="0">
                        <a:effectLst/>
                        <a:latin typeface="Calibri"/>
                        <a:ea typeface="Calibri"/>
                        <a:cs typeface="Times New Roman"/>
                      </a:rPr>
                      <a:t>…</a:t>
                    </a:r>
                    <a:endParaRPr lang="en-US" sz="1100" dirty="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76200" y="247650"/>
                    <a:ext cx="1613535" cy="1532446"/>
                    <a:chOff x="76200" y="0"/>
                    <a:chExt cx="1613535" cy="1532446"/>
                  </a:xfrm>
                </p:grpSpPr>
                <p:sp>
                  <p:nvSpPr>
                    <p:cNvPr id="93" name="Right Brace 92"/>
                    <p:cNvSpPr/>
                    <p:nvPr/>
                  </p:nvSpPr>
                  <p:spPr>
                    <a:xfrm rot="5400000">
                      <a:off x="762000" y="314325"/>
                      <a:ext cx="241935" cy="1613535"/>
                    </a:xfrm>
                    <a:prstGeom prst="rightBrace">
                      <a:avLst>
                        <a:gd name="adj1" fmla="val 59750"/>
                        <a:gd name="adj2" fmla="val 4886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68508" y="1256967"/>
                      <a:ext cx="1003527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tweets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102" name="Group 101"/>
                    <p:cNvGrpSpPr/>
                    <p:nvPr/>
                  </p:nvGrpSpPr>
                  <p:grpSpPr>
                    <a:xfrm>
                      <a:off x="266701" y="0"/>
                      <a:ext cx="628455" cy="695326"/>
                      <a:chOff x="300116" y="-97348"/>
                      <a:chExt cx="628640" cy="695606"/>
                    </a:xfrm>
                  </p:grpSpPr>
                  <p:cxnSp>
                    <p:nvCxnSpPr>
                      <p:cNvPr id="105" name="Straight Connector 104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Connector 105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7" name="Group 96"/>
                    <p:cNvGrpSpPr/>
                    <p:nvPr/>
                  </p:nvGrpSpPr>
                  <p:grpSpPr>
                    <a:xfrm flipH="1">
                      <a:off x="895350" y="0"/>
                      <a:ext cx="628455" cy="695326"/>
                      <a:chOff x="300116" y="-97348"/>
                      <a:chExt cx="628640" cy="695606"/>
                    </a:xfrm>
                  </p:grpSpPr>
                  <p:cxnSp>
                    <p:nvCxnSpPr>
                      <p:cNvPr id="100" name="Straight Connector 99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Straight Connector 100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48698" y="0"/>
                  <a:ext cx="1351477" cy="1256010"/>
                  <a:chOff x="48698" y="0"/>
                  <a:chExt cx="1351477" cy="1256010"/>
                </a:xfrm>
              </p:grpSpPr>
              <p:grpSp>
                <p:nvGrpSpPr>
                  <p:cNvPr id="73" name="Group 72"/>
                  <p:cNvGrpSpPr>
                    <a:grpSpLocks noChangeAspect="1"/>
                  </p:cNvGrpSpPr>
                  <p:nvPr/>
                </p:nvGrpSpPr>
                <p:grpSpPr>
                  <a:xfrm>
                    <a:off x="48698" y="290817"/>
                    <a:ext cx="1031171" cy="965193"/>
                    <a:chOff x="76200" y="247650"/>
                    <a:chExt cx="1613535" cy="1510381"/>
                  </a:xfrm>
                </p:grpSpPr>
                <p:sp>
                  <p:nvSpPr>
                    <p:cNvPr id="75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3900" y="800100"/>
                      <a:ext cx="407263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…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76200" y="247650"/>
                      <a:ext cx="1613535" cy="1510381"/>
                      <a:chOff x="76200" y="0"/>
                      <a:chExt cx="1613535" cy="1510381"/>
                    </a:xfrm>
                  </p:grpSpPr>
                  <p:sp>
                    <p:nvSpPr>
                      <p:cNvPr id="77" name="Right Brace 76"/>
                      <p:cNvSpPr/>
                      <p:nvPr/>
                    </p:nvSpPr>
                    <p:spPr>
                      <a:xfrm rot="5400000">
                        <a:off x="762000" y="314325"/>
                        <a:ext cx="241935" cy="1613535"/>
                      </a:xfrm>
                      <a:prstGeom prst="rightBrace">
                        <a:avLst>
                          <a:gd name="adj1" fmla="val 59750"/>
                          <a:gd name="adj2" fmla="val 4886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Text Box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2037" y="1234902"/>
                        <a:ext cx="739968" cy="27547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>
                          <a:lnSpc>
                            <a:spcPct val="115000"/>
                          </a:lnSpc>
                          <a:spcAft>
                            <a:spcPts val="1000"/>
                          </a:spcAft>
                        </a:pPr>
                        <a:r>
                          <a:rPr lang="en-US" sz="900" dirty="0">
                            <a:effectLst/>
                            <a:latin typeface="Calibri"/>
                            <a:ea typeface="Calibri"/>
                            <a:cs typeface="Times New Roman"/>
                          </a:rPr>
                          <a:t>tweets</a:t>
                        </a:r>
                        <a:endParaRPr lang="en-US" sz="1100" dirty="0">
                          <a:effectLst/>
                          <a:latin typeface="Calibri"/>
                          <a:ea typeface="Calibri"/>
                          <a:cs typeface="Times New Roman"/>
                        </a:endParaRPr>
                      </a:p>
                    </p:txBody>
                  </p:sp>
                  <p:grpSp>
                    <p:nvGrpSpPr>
                      <p:cNvPr id="86" name="Group 85"/>
                      <p:cNvGrpSpPr/>
                      <p:nvPr/>
                    </p:nvGrpSpPr>
                    <p:grpSpPr>
                      <a:xfrm>
                        <a:off x="266701" y="0"/>
                        <a:ext cx="628455" cy="695326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89" name="Straight Connector 88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Connector 89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 flipH="1">
                        <a:off x="895350" y="0"/>
                        <a:ext cx="628455" cy="695326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84" name="Straight Connector 83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5" name="Straight Connector 84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74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7750" y="0"/>
                    <a:ext cx="35242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>
                        <a:effectLst/>
                        <a:latin typeface="Calibri"/>
                        <a:ea typeface="Calibri"/>
                        <a:cs typeface="Times New Roman"/>
                      </a:rPr>
                      <a:t>……</a:t>
                    </a:r>
                    <a:endParaRPr lang="en-US" sz="110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7582973" y="3314700"/>
                <a:ext cx="2307521" cy="1270090"/>
                <a:chOff x="48698" y="0"/>
                <a:chExt cx="2307521" cy="1270090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1325048" y="290817"/>
                  <a:ext cx="1031171" cy="979273"/>
                  <a:chOff x="76200" y="247650"/>
                  <a:chExt cx="1613535" cy="1532414"/>
                </a:xfrm>
              </p:grpSpPr>
              <p:sp>
                <p:nvSpPr>
                  <p:cNvPr id="55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3900" y="800100"/>
                    <a:ext cx="407263" cy="2754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 dirty="0" smtClean="0">
                        <a:effectLst/>
                        <a:latin typeface="Calibri"/>
                        <a:ea typeface="Calibri"/>
                        <a:cs typeface="Times New Roman"/>
                      </a:rPr>
                      <a:t>…</a:t>
                    </a:r>
                    <a:endParaRPr lang="en-US" sz="1100" dirty="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76200" y="247650"/>
                    <a:ext cx="1613535" cy="1532414"/>
                    <a:chOff x="76200" y="0"/>
                    <a:chExt cx="1613535" cy="1532414"/>
                  </a:xfrm>
                </p:grpSpPr>
                <p:sp>
                  <p:nvSpPr>
                    <p:cNvPr id="57" name="Right Brace 56"/>
                    <p:cNvSpPr/>
                    <p:nvPr/>
                  </p:nvSpPr>
                  <p:spPr>
                    <a:xfrm rot="5400000">
                      <a:off x="762000" y="314325"/>
                      <a:ext cx="241935" cy="1613535"/>
                    </a:xfrm>
                    <a:prstGeom prst="rightBrace">
                      <a:avLst>
                        <a:gd name="adj1" fmla="val 59750"/>
                        <a:gd name="adj2" fmla="val 4886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2208" y="1256935"/>
                      <a:ext cx="767238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tweets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266701" y="0"/>
                      <a:ext cx="628455" cy="695326"/>
                      <a:chOff x="300116" y="-97348"/>
                      <a:chExt cx="628640" cy="695606"/>
                    </a:xfrm>
                  </p:grpSpPr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69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1" name="Group 60"/>
                    <p:cNvGrpSpPr/>
                    <p:nvPr/>
                  </p:nvGrpSpPr>
                  <p:grpSpPr>
                    <a:xfrm flipH="1">
                      <a:off x="895350" y="0"/>
                      <a:ext cx="628455" cy="695326"/>
                      <a:chOff x="300116" y="-97348"/>
                      <a:chExt cx="628640" cy="695606"/>
                    </a:xfrm>
                  </p:grpSpPr>
                  <p:cxnSp>
                    <p:nvCxnSpPr>
                      <p:cNvPr id="64" name="Straight Connector 63"/>
                      <p:cNvCxnSpPr/>
                      <p:nvPr/>
                    </p:nvCxnSpPr>
                    <p:spPr>
                      <a:xfrm flipH="1">
                        <a:off x="300116" y="-97348"/>
                        <a:ext cx="628640" cy="69206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1">
                        <a:off x="614535" y="-97348"/>
                        <a:ext cx="314221" cy="6956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48698" y="0"/>
                  <a:ext cx="1351477" cy="1258074"/>
                  <a:chOff x="48698" y="0"/>
                  <a:chExt cx="1351477" cy="1258074"/>
                </a:xfrm>
              </p:grpSpPr>
              <p:grpSp>
                <p:nvGrpSpPr>
                  <p:cNvPr id="37" name="Group 36"/>
                  <p:cNvGrpSpPr>
                    <a:grpSpLocks noChangeAspect="1"/>
                  </p:cNvGrpSpPr>
                  <p:nvPr/>
                </p:nvGrpSpPr>
                <p:grpSpPr>
                  <a:xfrm>
                    <a:off x="48698" y="290817"/>
                    <a:ext cx="1031171" cy="967257"/>
                    <a:chOff x="76200" y="247650"/>
                    <a:chExt cx="1613535" cy="1513610"/>
                  </a:xfrm>
                </p:grpSpPr>
                <p:sp>
                  <p:nvSpPr>
                    <p:cNvPr id="39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3900" y="800100"/>
                      <a:ext cx="407263" cy="275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>
                      <a:noAutofit/>
                    </a:bodyPr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…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p:txBody>
                </p:sp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76200" y="247650"/>
                      <a:ext cx="1613535" cy="1513610"/>
                      <a:chOff x="76200" y="0"/>
                      <a:chExt cx="1613535" cy="1513610"/>
                    </a:xfrm>
                  </p:grpSpPr>
                  <p:sp>
                    <p:nvSpPr>
                      <p:cNvPr id="41" name="Right Brace 40"/>
                      <p:cNvSpPr/>
                      <p:nvPr/>
                    </p:nvSpPr>
                    <p:spPr>
                      <a:xfrm rot="5400000">
                        <a:off x="762000" y="314325"/>
                        <a:ext cx="241935" cy="1613535"/>
                      </a:xfrm>
                      <a:prstGeom prst="rightBrace">
                        <a:avLst>
                          <a:gd name="adj1" fmla="val 59750"/>
                          <a:gd name="adj2" fmla="val 4886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Text Box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77864" y="1238131"/>
                        <a:ext cx="816041" cy="27547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0" tIns="0" rIns="0" bIns="0" anchor="t" anchorCtr="0">
                        <a:noAutofit/>
                      </a:bodyPr>
                      <a:lstStyle/>
                      <a:p>
                        <a:pPr>
                          <a:lnSpc>
                            <a:spcPct val="115000"/>
                          </a:lnSpc>
                          <a:spcAft>
                            <a:spcPts val="1000"/>
                          </a:spcAft>
                        </a:pPr>
                        <a:r>
                          <a:rPr lang="en-US" sz="900" dirty="0" smtClean="0">
                            <a:effectLst/>
                            <a:latin typeface="Calibri"/>
                            <a:ea typeface="Calibri"/>
                            <a:cs typeface="Times New Roman"/>
                          </a:rPr>
                          <a:t>tweets</a:t>
                        </a:r>
                        <a:endParaRPr lang="en-US" sz="1100" dirty="0">
                          <a:effectLst/>
                          <a:latin typeface="Calibri"/>
                          <a:ea typeface="Calibri"/>
                          <a:cs typeface="Times New Roman"/>
                        </a:endParaRPr>
                      </a:p>
                    </p:txBody>
                  </p:sp>
                  <p:grpSp>
                    <p:nvGrpSpPr>
                      <p:cNvPr id="50" name="Group 49"/>
                      <p:cNvGrpSpPr/>
                      <p:nvPr/>
                    </p:nvGrpSpPr>
                    <p:grpSpPr>
                      <a:xfrm>
                        <a:off x="266701" y="0"/>
                        <a:ext cx="628455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" name="Group 44"/>
                      <p:cNvGrpSpPr/>
                      <p:nvPr/>
                    </p:nvGrpSpPr>
                    <p:grpSpPr>
                      <a:xfrm flipH="1">
                        <a:off x="895350" y="0"/>
                        <a:ext cx="628455" cy="695325"/>
                        <a:chOff x="300116" y="-97348"/>
                        <a:chExt cx="628640" cy="695606"/>
                      </a:xfrm>
                    </p:grpSpPr>
                    <p:cxnSp>
                      <p:nvCxnSpPr>
                        <p:cNvPr id="48" name="Straight Connector 47"/>
                        <p:cNvCxnSpPr/>
                        <p:nvPr/>
                      </p:nvCxnSpPr>
                      <p:spPr>
                        <a:xfrm flipH="1">
                          <a:off x="300116" y="-97348"/>
                          <a:ext cx="628640" cy="69206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/>
                        <p:cNvCxnSpPr/>
                        <p:nvPr/>
                      </p:nvCxnSpPr>
                      <p:spPr>
                        <a:xfrm flipH="1">
                          <a:off x="614535" y="-97348"/>
                          <a:ext cx="314221" cy="69560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38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7750" y="0"/>
                    <a:ext cx="35242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600">
                        <a:effectLst/>
                        <a:latin typeface="Calibri"/>
                        <a:ea typeface="Calibri"/>
                        <a:cs typeface="Times New Roman"/>
                      </a:rPr>
                      <a:t>……</a:t>
                    </a:r>
                    <a:endParaRPr lang="en-US" sz="1100"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800100" y="2105025"/>
                <a:ext cx="873125" cy="1209675"/>
                <a:chOff x="0" y="0"/>
                <a:chExt cx="873125" cy="1209675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400050" y="361950"/>
                  <a:ext cx="0" cy="8477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 Box 526"/>
                <p:cNvSpPr txBox="1"/>
                <p:nvPr/>
              </p:nvSpPr>
              <p:spPr>
                <a:xfrm>
                  <a:off x="0" y="0"/>
                  <a:ext cx="873125" cy="3333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 b="1">
                      <a:effectLst/>
                      <a:ea typeface="Calibri"/>
                      <a:cs typeface="Times New Roman"/>
                    </a:rPr>
                    <a:t>STRATUM 1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3333750" y="2105025"/>
                <a:ext cx="873125" cy="1209675"/>
                <a:chOff x="0" y="0"/>
                <a:chExt cx="873125" cy="1209675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400050" y="361950"/>
                  <a:ext cx="0" cy="8477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 Box 530"/>
                <p:cNvSpPr txBox="1"/>
                <p:nvPr/>
              </p:nvSpPr>
              <p:spPr>
                <a:xfrm>
                  <a:off x="0" y="0"/>
                  <a:ext cx="873125" cy="3333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 b="1">
                      <a:effectLst/>
                      <a:ea typeface="Calibri"/>
                      <a:cs typeface="Times New Roman"/>
                    </a:rPr>
                    <a:t>STRATUM 2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829300" y="2105025"/>
                <a:ext cx="873125" cy="1209675"/>
                <a:chOff x="0" y="0"/>
                <a:chExt cx="873125" cy="120967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400050" y="361950"/>
                  <a:ext cx="0" cy="8477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 Box 533"/>
                <p:cNvSpPr txBox="1"/>
                <p:nvPr/>
              </p:nvSpPr>
              <p:spPr>
                <a:xfrm>
                  <a:off x="0" y="0"/>
                  <a:ext cx="873125" cy="3333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 b="1">
                      <a:effectLst/>
                      <a:ea typeface="Calibri"/>
                      <a:cs typeface="Times New Roman"/>
                    </a:rPr>
                    <a:t>STRATUM 3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8305800" y="2105025"/>
                <a:ext cx="873125" cy="1209675"/>
                <a:chOff x="0" y="0"/>
                <a:chExt cx="873125" cy="1209675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400050" y="361950"/>
                  <a:ext cx="0" cy="8477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 Box 536"/>
                <p:cNvSpPr txBox="1"/>
                <p:nvPr/>
              </p:nvSpPr>
              <p:spPr>
                <a:xfrm>
                  <a:off x="0" y="0"/>
                  <a:ext cx="873125" cy="3333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 b="1">
                      <a:effectLst/>
                      <a:ea typeface="Calibri"/>
                      <a:cs typeface="Times New Roman"/>
                    </a:rPr>
                    <a:t>STRATUM 3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</p:grpSp>
          <p:pic>
            <p:nvPicPr>
              <p:cNvPr id="21" name="Picture 20" descr="J:\Presentation\images\world-map3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9975" y="228600"/>
                <a:ext cx="2419350" cy="133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Text Box 538"/>
              <p:cNvSpPr txBox="1"/>
              <p:nvPr/>
            </p:nvSpPr>
            <p:spPr>
              <a:xfrm>
                <a:off x="4076700" y="0"/>
                <a:ext cx="1361440" cy="3333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 b="1">
                    <a:effectLst/>
                    <a:ea typeface="Calibri"/>
                    <a:cs typeface="Times New Roman"/>
                  </a:rPr>
                  <a:t>THE WHOLE WORLD</a:t>
                </a:r>
                <a:endParaRPr lang="en-US" sz="1100">
                  <a:effectLst/>
                  <a:ea typeface="Calibri"/>
                  <a:cs typeface="Times New Roman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1200150" y="1562100"/>
                <a:ext cx="2649022" cy="5429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3733800" y="1600200"/>
                <a:ext cx="638873" cy="504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115050" y="1562100"/>
                <a:ext cx="2648585" cy="5429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591175" y="1600200"/>
                <a:ext cx="638810" cy="504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419225" y="3314700"/>
                  <a:ext cx="877308" cy="3955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6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19225" y="3314700"/>
                  <a:ext cx="877308" cy="39559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619375" y="3333750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110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19375" y="3333750"/>
                  <a:ext cx="876935" cy="39497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962400" y="3324225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2400" y="3324225"/>
                  <a:ext cx="876935" cy="39497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229225" y="3324225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𝟑</m:t>
                            </m:r>
                          </m:sup>
                        </m:sSubSup>
                      </m:oMath>
                    </m:oMathPara>
                  </a14:m>
                  <a:endParaRPr lang="en-US" sz="110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29225" y="3324225"/>
                  <a:ext cx="876935" cy="39497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505575" y="3324225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𝟑</m:t>
                            </m:r>
                          </m:sup>
                        </m:sSubSup>
                      </m:oMath>
                    </m:oMathPara>
                  </a14:m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0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5575" y="3324225"/>
                  <a:ext cx="876935" cy="39497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629525" y="3314700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𝟒</m:t>
                            </m:r>
                          </m:sup>
                        </m:sSubSup>
                      </m:oMath>
                    </m:oMathPara>
                  </a14:m>
                  <a:endParaRPr lang="en-US" sz="110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29525" y="3314700"/>
                  <a:ext cx="876935" cy="39497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8905875" y="3305175"/>
                  <a:ext cx="876935" cy="394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𝒄𝒐𝒖𝒏𝒕𝒓𝒚</m:t>
                            </m:r>
                          </m:e>
                          <m:sub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  <m:r>
                              <a:rPr lang="en-US" sz="1200" b="1" i="1" smtClean="0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𝟒</m:t>
                            </m:r>
                          </m:sup>
                        </m:sSubSup>
                      </m:oMath>
                    </m:oMathPara>
                  </a14:m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05875" y="3305175"/>
                  <a:ext cx="876935" cy="39497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0" name="Picture 179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02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Picture 180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97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Picture 181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8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Picture 182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43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Picture 186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60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Picture 187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55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Picture 188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96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Picture 189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01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Picture 190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97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Picture 191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92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Picture 192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33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Picture 193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38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Picture 338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42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Picture 339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37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Picture 340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278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Picture 341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83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Picture 342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82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Picture 343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77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Picture 344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18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Picture 345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823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Picture 346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32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Picture 347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27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Picture 348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768" y="5251849"/>
            <a:ext cx="162807" cy="14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Picture 349" descr="J:\Presentation\images\Twitter_logo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73" y="5263130"/>
            <a:ext cx="162807" cy="141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0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Pre-Sampling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17526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day: Geo-located tweets are 10%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 total tweets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457478" cy="2693954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06823"/>
              </p:ext>
            </p:extLst>
          </p:nvPr>
        </p:nvGraphicFramePr>
        <p:xfrm>
          <a:off x="762000" y="4267200"/>
          <a:ext cx="5984804" cy="224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48"/>
                <a:gridCol w="1607597"/>
                <a:gridCol w="1588027"/>
                <a:gridCol w="1821732"/>
              </a:tblGrid>
              <a:tr h="682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Tweets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Population in millions [2]</a:t>
                      </a:r>
                      <a:endParaRPr lang="en-US" dirty="0"/>
                    </a:p>
                  </a:txBody>
                  <a:tcPr/>
                </a:tc>
              </a:tr>
              <a:tr h="3898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32,399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28,758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2,277.7 million</a:t>
                      </a:r>
                      <a:endParaRPr lang="en-US" dirty="0"/>
                    </a:p>
                  </a:txBody>
                  <a:tcPr/>
                </a:tc>
              </a:tr>
              <a:tr h="3898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29,553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25,569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2,256.4 million</a:t>
                      </a:r>
                      <a:endParaRPr lang="en-US" dirty="0"/>
                    </a:p>
                  </a:txBody>
                  <a:tcPr/>
                </a:tc>
              </a:tr>
              <a:tr h="38984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986 million</a:t>
                      </a:r>
                      <a:endParaRPr lang="en-US" dirty="0"/>
                    </a:p>
                  </a:txBody>
                  <a:tcPr/>
                </a:tc>
              </a:tr>
              <a:tr h="38984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4,697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1,091 million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Stratified Sampling</a:t>
                </a:r>
              </a:p>
              <a:p>
                <a:pPr lvl="1"/>
                <a:r>
                  <a:rPr lang="en-US" dirty="0" smtClean="0"/>
                  <a:t>Cost of each stratum (</a:t>
                </a:r>
                <a:r>
                  <a:rPr lang="en-US" dirty="0" err="1" smtClean="0"/>
                  <a:t>C</a:t>
                </a:r>
                <a:r>
                  <a:rPr lang="en-US" sz="1600" dirty="0" err="1" smtClean="0"/>
                  <a:t>h</a:t>
                </a:r>
                <a:r>
                  <a:rPr lang="en-US" dirty="0" smtClean="0"/>
                  <a:t>): </a:t>
                </a:r>
              </a:p>
              <a:p>
                <a:pPr lvl="2"/>
                <a:r>
                  <a:rPr lang="en-US" dirty="0"/>
                  <a:t>T</a:t>
                </a:r>
                <a:r>
                  <a:rPr lang="en-US" dirty="0" smtClean="0"/>
                  <a:t>he time needed to collect and process each tweet</a:t>
                </a:r>
              </a:p>
              <a:p>
                <a:pPr lvl="1"/>
                <a:r>
                  <a:rPr lang="en-US" dirty="0" smtClean="0"/>
                  <a:t>Total Population of (</a:t>
                </a:r>
                <a:r>
                  <a:rPr lang="en-US" dirty="0" err="1" smtClean="0"/>
                  <a:t>N</a:t>
                </a:r>
                <a:r>
                  <a:rPr lang="en-US" sz="1600" dirty="0" err="1" smtClean="0"/>
                  <a:t>h</a:t>
                </a:r>
                <a:r>
                  <a:rPr lang="en-US" dirty="0" smtClean="0"/>
                  <a:t>):</a:t>
                </a:r>
              </a:p>
              <a:p>
                <a:pPr lvl="2"/>
                <a:r>
                  <a:rPr lang="en-US" dirty="0" smtClean="0"/>
                  <a:t>The reported population of countries in the stratum [1]</a:t>
                </a:r>
                <a:endParaRPr lang="en-US" dirty="0"/>
              </a:p>
              <a:p>
                <a:pPr lvl="1"/>
                <a:r>
                  <a:rPr lang="en-US" dirty="0" smtClean="0"/>
                  <a:t>Standard Deviation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 smtClean="0"/>
                  <a:t>):</a:t>
                </a:r>
              </a:p>
              <a:p>
                <a:pPr lvl="2"/>
                <a:r>
                  <a:rPr lang="en-US" dirty="0" smtClean="0"/>
                  <a:t>The standard deviation of the variable of interest</a:t>
                </a:r>
              </a:p>
              <a:p>
                <a:pPr lvl="1"/>
                <a:r>
                  <a:rPr lang="en-US" dirty="0" smtClean="0"/>
                  <a:t>Total number of samples (n):</a:t>
                </a:r>
              </a:p>
              <a:p>
                <a:pPr lvl="2"/>
                <a:r>
                  <a:rPr lang="en-US" dirty="0" smtClean="0"/>
                  <a:t>The number of samples in the pre-sample * 6 days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2" t="52232" r="43024" b="37723"/>
          <a:stretch/>
        </p:blipFill>
        <p:spPr bwMode="auto">
          <a:xfrm>
            <a:off x="5773035" y="1600200"/>
            <a:ext cx="2937699" cy="87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33891" r="42523" b="58482"/>
          <a:stretch/>
        </p:blipFill>
        <p:spPr bwMode="auto">
          <a:xfrm>
            <a:off x="4357892" y="1503365"/>
            <a:ext cx="1426029" cy="81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7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1845</TotalTime>
  <Words>1173</Words>
  <Application>Microsoft Office PowerPoint</Application>
  <PresentationFormat>On-screen Show (4:3)</PresentationFormat>
  <Paragraphs>418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Sensing Global Happiness, Diurnal Rhythms and Topics Through Social Media (Twitter)</vt:lpstr>
      <vt:lpstr>Motivation</vt:lpstr>
      <vt:lpstr>Assumptions</vt:lpstr>
      <vt:lpstr>Strata</vt:lpstr>
      <vt:lpstr>Countries clustered by 4 strata</vt:lpstr>
      <vt:lpstr>Sampling Methods</vt:lpstr>
      <vt:lpstr>Schematic diagram of stratified sampling procedure</vt:lpstr>
      <vt:lpstr>Pre-Sampling</vt:lpstr>
      <vt:lpstr>Pre-Sampling</vt:lpstr>
      <vt:lpstr>Pre-Sampling</vt:lpstr>
      <vt:lpstr>Happiness</vt:lpstr>
      <vt:lpstr>Results of Happiness</vt:lpstr>
      <vt:lpstr>Diurnal Rhythms</vt:lpstr>
      <vt:lpstr>Results of Diurnal Rhythms</vt:lpstr>
      <vt:lpstr>PowerPoint Presentation</vt:lpstr>
      <vt:lpstr>PowerPoint Presentation</vt:lpstr>
      <vt:lpstr>PowerPoint Presentation</vt:lpstr>
      <vt:lpstr>PowerPoint Presentation</vt:lpstr>
      <vt:lpstr>Topics of Interest</vt:lpstr>
      <vt:lpstr>Topics of Interest</vt:lpstr>
      <vt:lpstr>Topics of Interest - words</vt:lpstr>
      <vt:lpstr>Conclusion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Global Happiness, Diurnal Rhythms and Topics Through Social Media</dc:title>
  <dc:creator>Aamena Ali Al shamsi</dc:creator>
  <cp:lastModifiedBy>Vimitha Manohar</cp:lastModifiedBy>
  <cp:revision>68</cp:revision>
  <dcterms:created xsi:type="dcterms:W3CDTF">2014-12-04T06:49:40Z</dcterms:created>
  <dcterms:modified xsi:type="dcterms:W3CDTF">2014-12-11T14:30:26Z</dcterms:modified>
</cp:coreProperties>
</file>